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57" r:id="rId8"/>
    <p:sldId id="259" r:id="rId9"/>
    <p:sldId id="266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41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Zástupný symbol pro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A4C41-C8BF-4519-AA6E-3FE28595794B}" type="datetimeFigureOut">
              <a:rPr lang="cs-CZ" smtClean="0"/>
              <a:pPr/>
              <a:t>29.04.2020</a:t>
            </a:fld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4AA35A-5590-4A75-94E8-E3C97DB6901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A4C41-C8BF-4519-AA6E-3FE28595794B}" type="datetimeFigureOut">
              <a:rPr lang="cs-CZ" smtClean="0"/>
              <a:pPr/>
              <a:t>29.04.2020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A35A-5590-4A75-94E8-E3C97DB690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A4C41-C8BF-4519-AA6E-3FE28595794B}" type="datetimeFigureOut">
              <a:rPr lang="cs-CZ" smtClean="0"/>
              <a:pPr/>
              <a:t>29.04.2020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A35A-5590-4A75-94E8-E3C97DB690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0AA4C41-C8BF-4519-AA6E-3FE28595794B}" type="datetimeFigureOut">
              <a:rPr lang="cs-CZ" smtClean="0"/>
              <a:pPr/>
              <a:t>29.04.2020</a:t>
            </a:fld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F4AA35A-5590-4A75-94E8-E3C97DB6901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Zástupný symbol pro zápatí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A4C41-C8BF-4519-AA6E-3FE28595794B}" type="datetimeFigureOut">
              <a:rPr lang="cs-CZ" smtClean="0"/>
              <a:pPr/>
              <a:t>29.04.2020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A35A-5590-4A75-94E8-E3C97DB6901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7" name="Přímá spojovací čár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A4C41-C8BF-4519-AA6E-3FE28595794B}" type="datetimeFigureOut">
              <a:rPr lang="cs-CZ" smtClean="0"/>
              <a:pPr/>
              <a:t>29.04.2020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A35A-5590-4A75-94E8-E3C97DB6901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A35A-5590-4A75-94E8-E3C97DB6901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A4C41-C8BF-4519-AA6E-3FE28595794B}" type="datetimeFigureOut">
              <a:rPr lang="cs-CZ" smtClean="0"/>
              <a:pPr/>
              <a:t>29.04.2020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2" name="Zástupný symbol pro obsah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4" name="Zástupný symbol pro obsah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10" name="Přímá spojovací čár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A4C41-C8BF-4519-AA6E-3FE28595794B}" type="datetimeFigureOut">
              <a:rPr lang="cs-CZ" smtClean="0"/>
              <a:pPr/>
              <a:t>29.04.2020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A35A-5590-4A75-94E8-E3C97DB6901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A4C41-C8BF-4519-AA6E-3FE28595794B}" type="datetimeFigureOut">
              <a:rPr lang="cs-CZ" smtClean="0"/>
              <a:pPr/>
              <a:t>29.04.2020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A35A-5590-4A75-94E8-E3C97DB690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pro obsah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0AA4C41-C8BF-4519-AA6E-3FE28595794B}" type="datetimeFigureOut">
              <a:rPr lang="cs-CZ" smtClean="0"/>
              <a:pPr/>
              <a:t>29.04.2020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4AA35A-5590-4A75-94E8-E3C97DB6901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A4C41-C8BF-4519-AA6E-3FE28595794B}" type="datetimeFigureOut">
              <a:rPr lang="cs-CZ" smtClean="0"/>
              <a:pPr/>
              <a:t>29.04.2020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4AA35A-5590-4A75-94E8-E3C97DB6901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0AA4C41-C8BF-4519-AA6E-3FE28595794B}" type="datetimeFigureOut">
              <a:rPr lang="cs-CZ" smtClean="0"/>
              <a:pPr/>
              <a:t>29.04.2020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F4AA35A-5590-4A75-94E8-E3C97DB6901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8800" b="1" dirty="0" smtClean="0"/>
              <a:t>ČARODĚJNICE</a:t>
            </a:r>
            <a:endParaRPr lang="cs-CZ" sz="8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IMG_20200429_161359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547791" y="1714487"/>
            <a:ext cx="5334037" cy="4000528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/>
          <a:lstStyle/>
          <a:p>
            <a:pPr algn="ctr"/>
            <a:r>
              <a:rPr lang="cs-CZ" dirty="0" smtClean="0"/>
              <a:t>ČARODĚJNICE Z PŘÍRODNIN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IMG_20200429_1643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ČARODĚJNICKÉ  KOŠTĚ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SPRÁVNÁ ODPOVĚĎ NA HÁDANKU JE: KOŠTĚ.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dirty="0" smtClean="0"/>
              <a:t>ZAJÍMAVOSTI</a:t>
            </a:r>
            <a:endParaRPr lang="cs-CZ" sz="4400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cs-CZ" b="1" dirty="0" smtClean="0"/>
          </a:p>
          <a:p>
            <a:r>
              <a:rPr lang="cs-CZ" dirty="0" smtClean="0"/>
              <a:t>Filipojakubská noc – 30. dubna</a:t>
            </a:r>
          </a:p>
          <a:p>
            <a:pPr>
              <a:buNone/>
            </a:pP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  <a:p>
            <a:r>
              <a:rPr lang="cs-CZ" dirty="0" smtClean="0"/>
              <a:t> Tradice pálení ohňů o Filipojakubské noci je velmi stará a živá do dnes. </a:t>
            </a:r>
          </a:p>
          <a:p>
            <a:pPr>
              <a:buNone/>
            </a:pP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  <a:p>
            <a:r>
              <a:rPr lang="cs-CZ" dirty="0" smtClean="0"/>
              <a:t> Je to den, kdy mají svobodu bytosti, které umí pracovat s kouzly a věcmi mezi nebem a zemí. Bytosti zasvěcené světlu i temnotě.</a:t>
            </a:r>
          </a:p>
          <a:p>
            <a:r>
              <a:rPr lang="cs-CZ" dirty="0" smtClean="0"/>
              <a:t>Je to jediný den v roce, kdy si tyto bytosti ze sebe mohou tropit šprťouchlata a volně nakládat se svoji silou. Když chtějí, mohou bez úhony čarovat, dělat si legraci, ale i škodit. Největší moc dostávají temné síly mezi v noci.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 Protože vše je na tomto světě dobře zařízeno a tradice se nedrží jen tak pro nic za nic, tak bylo ošetřeno i to, aby se toto řádění nesneslo na zem a neuškodilo lidu. Je to právě oheň, který popálí zlo. Právě proto naši předkové a i my do dnes zapalujeme ohně a velké vatry na každém kopci, v každé vsi a osadě, aby nás oheň ochránil před řádícími silami a zlem.</a:t>
            </a:r>
          </a:p>
          <a:p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  <a:p>
            <a:r>
              <a:rPr lang="cs-CZ" dirty="0" smtClean="0"/>
              <a:t> Vesnice také soutěžili, která bude mít vatru větší a zářivější. Vatry se staví na kopcích, aby z dalších vesnic byly vidět.</a:t>
            </a:r>
          </a:p>
          <a:p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  <a:p>
            <a:r>
              <a:rPr lang="cs-CZ" dirty="0" smtClean="0"/>
              <a:t> Ale protože i lidské zlo mělo tento den pré, tak se naši předkové před ním chtěli chránit. Je mnoho předpisů jak nejúčinněji čelit zlým silám a osobám zasvěceným temnotě – čarodějnicím (ježibabám) a černokněžníkům. Slovo čarodějnice by naši předkové NIDKY nevyslovili, aby se nerozvířilo zlo a toto slovo by se nemělo vyslovovat ani dnes. Proto se tato noc tradičně nazývá Filipojakubská. Je to noc před svatým Filipem a Jakubem, který se slaví na 1. Máje. </a:t>
            </a:r>
          </a:p>
          <a:p>
            <a:pPr>
              <a:buNone/>
            </a:pP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Jeden z neúčinnějších a hodně rozšířených zvyků kterak ochránit sebe i stavení před čarováním a silami, jež tento den vládnou světu, jsou svěcené kočičky, vysvěcené o květné neděli. Kočičky se na tento den opatrně sejmou se svatého obrázku a hospodyně je dá s pokorou a modlitbou pod práh domu, aby ochraňovaly dům a rodinu.</a:t>
            </a:r>
          </a:p>
          <a:p>
            <a:r>
              <a:rPr lang="cs-CZ" dirty="0" smtClean="0"/>
              <a:t> </a:t>
            </a:r>
            <a:r>
              <a:rPr lang="cs-CZ" dirty="0" smtClean="0"/>
              <a:t>Také </a:t>
            </a:r>
            <a:r>
              <a:rPr lang="cs-CZ" dirty="0" smtClean="0"/>
              <a:t>je zvyk, kdy hospodář dal před vrata domu i chléva narýpané drny. Než mohla čarodějnice vstoupit přes práh, musela všechna stébla trávy spočítat. Než je spočítala, bylo ráno a to její síla pominula.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14282" y="1524000"/>
            <a:ext cx="8929718" cy="5334000"/>
          </a:xfrm>
        </p:spPr>
        <p:txBody>
          <a:bodyPr>
            <a:normAutofit fontScale="55000" lnSpcReduction="20000"/>
          </a:bodyPr>
          <a:lstStyle/>
          <a:p>
            <a:r>
              <a:rPr lang="cs-CZ" sz="3100" dirty="0" smtClean="0"/>
              <a:t> </a:t>
            </a:r>
            <a:r>
              <a:rPr lang="cs-CZ" sz="4700" dirty="0" smtClean="0"/>
              <a:t>Všechno to dobro a zlo oslavuje 30.dubna svoji svobodu.</a:t>
            </a:r>
          </a:p>
          <a:p>
            <a:r>
              <a:rPr lang="cs-CZ" sz="4700" dirty="0" smtClean="0"/>
              <a:t> My lidé bychom tento den měli dát těmto všem bytostem a silám úctu. </a:t>
            </a:r>
          </a:p>
          <a:p>
            <a:r>
              <a:rPr lang="cs-CZ" sz="4700" dirty="0" smtClean="0"/>
              <a:t> Přes den dáváme úctu Božímu dobru, večer s úctou zapálíme oheň na ochranu a po půlnoci dáváme úctu Božímu zlu. </a:t>
            </a:r>
          </a:p>
          <a:p>
            <a:pPr>
              <a:buNone/>
            </a:pPr>
            <a:r>
              <a:rPr lang="cs-CZ" sz="4700" dirty="0" smtClean="0"/>
              <a:t>    </a:t>
            </a:r>
            <a:r>
              <a:rPr lang="cs-CZ" sz="4700" dirty="0" smtClean="0"/>
              <a:t> V tuto noc bývá první velká jarní bouřka, proto se poprvé zapaluje bílá svíčka hromnička vysvěcená na Hromnice, aby ochránila stavení, nás i úrodu před blesky, větrem, přívalovými dešti a kroupami.</a:t>
            </a:r>
          </a:p>
          <a:p>
            <a:pPr>
              <a:buNone/>
            </a:pPr>
            <a:r>
              <a:rPr lang="cs-CZ" sz="4700" dirty="0" smtClean="0"/>
              <a:t>    </a:t>
            </a:r>
            <a:r>
              <a:rPr lang="cs-CZ" sz="4700" dirty="0" smtClean="0"/>
              <a:t> Po takovýchto bojích a bouřích na nebesích se vše vyčistí a 1.5. nastává čas nejčistší lásky a první Máj zasvěcen </a:t>
            </a:r>
            <a:r>
              <a:rPr lang="cs-CZ" sz="4700" dirty="0" smtClean="0"/>
              <a:t>lásce </a:t>
            </a:r>
            <a:r>
              <a:rPr lang="cs-CZ" sz="4700" dirty="0" smtClean="0"/>
              <a:t>májkám....</a:t>
            </a:r>
          </a:p>
          <a:p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dirty="0" smtClean="0"/>
              <a:t>PÍSNIČKA</a:t>
            </a:r>
            <a:endParaRPr lang="cs-CZ" sz="4400" dirty="0"/>
          </a:p>
        </p:txBody>
      </p:sp>
      <p:pic>
        <p:nvPicPr>
          <p:cNvPr id="1026" name="Picture 2" descr="D:\čarody\IMG_20200429_1109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380" y="1714489"/>
            <a:ext cx="8314420" cy="4148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4000" dirty="0" smtClean="0"/>
              <a:t> Přišel k nám host,</a:t>
            </a:r>
          </a:p>
          <a:p>
            <a:pPr>
              <a:buNone/>
            </a:pPr>
            <a:r>
              <a:rPr lang="cs-CZ" sz="4000" dirty="0" smtClean="0"/>
              <a:t> co v lese vzrost, </a:t>
            </a:r>
          </a:p>
          <a:p>
            <a:pPr>
              <a:buNone/>
            </a:pPr>
            <a:r>
              <a:rPr lang="cs-CZ" sz="4000" dirty="0" smtClean="0"/>
              <a:t> zatočil se po světnici,</a:t>
            </a:r>
          </a:p>
          <a:p>
            <a:pPr>
              <a:buNone/>
            </a:pPr>
            <a:r>
              <a:rPr lang="cs-CZ" sz="4000" smtClean="0"/>
              <a:t> praštil </a:t>
            </a:r>
            <a:r>
              <a:rPr lang="cs-CZ" sz="4000" dirty="0" smtClean="0"/>
              <a:t>sebou pod lavici.  </a:t>
            </a:r>
            <a:endParaRPr lang="cs-CZ" sz="4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b="1" dirty="0" smtClean="0"/>
              <a:t>HÁDNKA</a:t>
            </a:r>
            <a:endParaRPr lang="cs-CZ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7158" y="1000108"/>
            <a:ext cx="8329642" cy="5357850"/>
          </a:xfrm>
        </p:spPr>
        <p:txBody>
          <a:bodyPr>
            <a:normAutofit fontScale="70000" lnSpcReduction="20000"/>
          </a:bodyPr>
          <a:lstStyle/>
          <a:p>
            <a:r>
              <a:rPr lang="cs-CZ" sz="2900" b="1" dirty="0" smtClean="0"/>
              <a:t>ČARODĚJNICE NA SVATOJÁNSKÉM </a:t>
            </a:r>
            <a:r>
              <a:rPr lang="cs-CZ" sz="2900" b="1" dirty="0" smtClean="0"/>
              <a:t>VRŠKU</a:t>
            </a:r>
            <a:endParaRPr lang="cs-CZ" sz="2900" dirty="0" smtClean="0"/>
          </a:p>
          <a:p>
            <a:r>
              <a:rPr lang="cs-CZ" dirty="0" smtClean="0"/>
              <a:t>Obyvatelé města dlouho trápil jeden úkaz. O svatojánské noci se na jeden vršek nad městem slétaly čarodějnice z širokého okolí. Vařily zde své lektvary, tančily a slétaly do města, kde tyranizovaly lidi. Málokdo se odvážil opustit svůj dům a tak až ráno zjišťovali, jaké škody čarodějnice při svém reji způsobily na dobytku i ostatním majetku. Proti jejich řádění místní dlouho neměli </a:t>
            </a:r>
            <a:r>
              <a:rPr lang="cs-CZ" dirty="0" smtClean="0"/>
              <a:t>ochranu.Až </a:t>
            </a:r>
            <a:r>
              <a:rPr lang="cs-CZ" dirty="0" smtClean="0"/>
              <a:t>jednou se stateční měšťané vedení skupinou duchovních odvážili a proti čarodějnému reji zasáhli. Za neustálých modliteb na ochranu před působením zlých sil měšťané čarodějnice pochytali a na místě upálili. Jejich ostatky potom zakopali přímo na místě, kde dohořely </a:t>
            </a:r>
            <a:r>
              <a:rPr lang="cs-CZ" dirty="0" smtClean="0"/>
              <a:t>hranice.Jenže </a:t>
            </a:r>
            <a:r>
              <a:rPr lang="cs-CZ" dirty="0" smtClean="0"/>
              <a:t>poté to bylo ještě horší. O prvním červencovém úplňku zem propustila duše čarodějnic, které se mstily s ještě větší zuřivostí. Navíc je už nezastavily ani pevné zdi domů. Celou noc potom mstivé duše pobíjely dobytek a ani slabí lidé před nimi nebyli v bezpečí. Nepomáhaly modlitby ani opakované vysvěcení </a:t>
            </a:r>
            <a:r>
              <a:rPr lang="cs-CZ" dirty="0" smtClean="0"/>
              <a:t>místa.Až </a:t>
            </a:r>
            <a:r>
              <a:rPr lang="cs-CZ" dirty="0" smtClean="0"/>
              <a:t>když zde v roce 1734 Jan Jakub a Žofie </a:t>
            </a:r>
            <a:r>
              <a:rPr lang="cs-CZ" dirty="0" err="1" smtClean="0"/>
              <a:t>Vogelhaubtovi</a:t>
            </a:r>
            <a:r>
              <a:rPr lang="cs-CZ" dirty="0" smtClean="0"/>
              <a:t> nechali vystavět kapli zasvěcenou sv. Janovi z </a:t>
            </a:r>
            <a:r>
              <a:rPr lang="cs-CZ" dirty="0" err="1" smtClean="0"/>
              <a:t>Pomuka</a:t>
            </a:r>
            <a:r>
              <a:rPr lang="cs-CZ" dirty="0" smtClean="0"/>
              <a:t>, rejdy ustaly. Celý vršek tak získal jméno Svatojánský vrch. Posléze zde byl v letech 1838 – 39 postaven dům, jehož součástí se stala i kaple. Ani to ale naštěstí duše čarodějnic, jejichž ostatky jsou zde stále pohřbené, neprobudilo. </a:t>
            </a:r>
            <a:endParaRPr lang="cs-CZ" dirty="0" smtClean="0"/>
          </a:p>
          <a:p>
            <a:r>
              <a:rPr lang="cs-CZ" dirty="0" smtClean="0"/>
              <a:t>(https</a:t>
            </a:r>
            <a:r>
              <a:rPr lang="cs-CZ" dirty="0" smtClean="0"/>
              <a:t>://</a:t>
            </a:r>
            <a:r>
              <a:rPr lang="cs-CZ" dirty="0" smtClean="0"/>
              <a:t>www.palfi.cz/clanky/pohadky-a-povesti/carodejnice-na-svatojanskem-vrsku.html </a:t>
            </a:r>
            <a:r>
              <a:rPr lang="cs-CZ" dirty="0" smtClean="0"/>
              <a:t>)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/>
          <a:lstStyle/>
          <a:p>
            <a:pPr algn="ctr"/>
            <a:r>
              <a:rPr lang="cs-CZ" dirty="0" smtClean="0"/>
              <a:t>POVĚST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305</TotalTime>
  <Words>131</Words>
  <Application>Microsoft Office PowerPoint</Application>
  <PresentationFormat>Předvádění na obrazovce (4:3)</PresentationFormat>
  <Paragraphs>37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Papír</vt:lpstr>
      <vt:lpstr>ČARODĚJNICE</vt:lpstr>
      <vt:lpstr>ZAJÍMAVOSTI</vt:lpstr>
      <vt:lpstr>Snímek 3</vt:lpstr>
      <vt:lpstr>Snímek 4</vt:lpstr>
      <vt:lpstr>Snímek 5</vt:lpstr>
      <vt:lpstr>Snímek 6</vt:lpstr>
      <vt:lpstr>PÍSNIČKA</vt:lpstr>
      <vt:lpstr>HÁDNKA</vt:lpstr>
      <vt:lpstr>POVĚST</vt:lpstr>
      <vt:lpstr>ČARODĚJNICE Z PŘÍRODNIN</vt:lpstr>
      <vt:lpstr>ČARODĚJNICKÉ  KOŠTĚ</vt:lpstr>
      <vt:lpstr>Snímek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ČARODĚJNICE</dc:title>
  <dc:creator>Buráci</dc:creator>
  <cp:lastModifiedBy>Buráci</cp:lastModifiedBy>
  <cp:revision>16</cp:revision>
  <dcterms:created xsi:type="dcterms:W3CDTF">2020-04-29T09:35:29Z</dcterms:created>
  <dcterms:modified xsi:type="dcterms:W3CDTF">2020-04-29T15:48:13Z</dcterms:modified>
</cp:coreProperties>
</file>