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3676" autoAdjust="0"/>
    <p:restoredTop sz="94660"/>
  </p:normalViewPr>
  <p:slideViewPr>
    <p:cSldViewPr>
      <p:cViewPr>
        <p:scale>
          <a:sx n="68" d="100"/>
          <a:sy n="68" d="100"/>
        </p:scale>
        <p:origin x="-2082"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36900790-E3A5-442B-82E1-C7B2ECE35021}" type="datetimeFigureOut">
              <a:rPr lang="cs-CZ" smtClean="0"/>
              <a:pPr/>
              <a:t>25.03.2020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7F980A5-421E-40D8-BBCF-AE9B760AFFE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00790-E3A5-442B-82E1-C7B2ECE35021}" type="datetimeFigureOut">
              <a:rPr lang="cs-CZ" smtClean="0"/>
              <a:pPr/>
              <a:t>25.03.2020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980A5-421E-40D8-BBCF-AE9B760AFFE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6000" b="1" i="1" dirty="0" smtClean="0"/>
              <a:t>EDUARD ŠTORCH A JEHO KNIHY</a:t>
            </a:r>
            <a:endParaRPr lang="cs-CZ" sz="6000" b="1" i="1"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MINEHAVA</a:t>
            </a:r>
            <a:endParaRPr lang="cs-CZ" b="1" i="1" dirty="0"/>
          </a:p>
        </p:txBody>
      </p:sp>
      <p:sp>
        <p:nvSpPr>
          <p:cNvPr id="3" name="Zástupný symbol pro obsah 2"/>
          <p:cNvSpPr>
            <a:spLocks noGrp="1"/>
          </p:cNvSpPr>
          <p:nvPr>
            <p:ph sz="half" idx="1"/>
          </p:nvPr>
        </p:nvSpPr>
        <p:spPr/>
        <p:txBody>
          <a:bodyPr>
            <a:normAutofit fontScale="92500" lnSpcReduction="20000"/>
          </a:bodyPr>
          <a:lstStyle/>
          <a:p>
            <a:r>
              <a:rPr lang="cs-CZ" b="1" smtClean="0"/>
              <a:t>MINEHAVA - </a:t>
            </a:r>
            <a:r>
              <a:rPr lang="cs-CZ" smtClean="0"/>
              <a:t>román </a:t>
            </a:r>
            <a:r>
              <a:rPr lang="cs-CZ" dirty="0" smtClean="0"/>
              <a:t>z doby neolitu naší země vypráví dramatický příběh dcery náčelníka kmene Medvědů. Únos, strastiplný únik ze zajetí, dobrodružné příběhy tří statečných chlapců, to jsou orientační situace napínavé knihy, jejíž děj se odehrává na přelomu matriarchálního a patriarchálního řádu.</a:t>
            </a:r>
            <a:endParaRPr lang="cs-CZ" dirty="0"/>
          </a:p>
        </p:txBody>
      </p:sp>
      <p:pic>
        <p:nvPicPr>
          <p:cNvPr id="5" name="Zástupný symbol pro obsah 4" descr="minehava-40747.jpg"/>
          <p:cNvPicPr>
            <a:picLocks noGrp="1" noChangeAspect="1"/>
          </p:cNvPicPr>
          <p:nvPr>
            <p:ph sz="half" idx="2"/>
          </p:nvPr>
        </p:nvPicPr>
        <p:blipFill>
          <a:blip r:embed="rId3"/>
          <a:stretch>
            <a:fillRect/>
          </a:stretch>
        </p:blipFill>
        <p:spPr>
          <a:xfrm>
            <a:off x="5000628" y="1428736"/>
            <a:ext cx="3095658" cy="4488704"/>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071678"/>
            <a:ext cx="5829312" cy="4054485"/>
          </a:xfrm>
        </p:spPr>
        <p:txBody>
          <a:bodyPr>
            <a:normAutofit/>
          </a:bodyPr>
          <a:lstStyle/>
          <a:p>
            <a:pPr algn="ctr">
              <a:buNone/>
            </a:pPr>
            <a:r>
              <a:rPr lang="cs-CZ" sz="9600" b="1" i="1" dirty="0" smtClean="0"/>
              <a:t>KONEC</a:t>
            </a:r>
            <a:endParaRPr lang="cs-CZ" sz="9600" b="1" i="1" dirty="0"/>
          </a:p>
        </p:txBody>
      </p:sp>
      <p:sp>
        <p:nvSpPr>
          <p:cNvPr id="4" name="Veselý obličej 3"/>
          <p:cNvSpPr/>
          <p:nvPr/>
        </p:nvSpPr>
        <p:spPr>
          <a:xfrm>
            <a:off x="5929322" y="2000240"/>
            <a:ext cx="2428892" cy="2271722"/>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endParaRPr lang="cs-CZ" b="1" i="1" dirty="0"/>
          </a:p>
        </p:txBody>
      </p:sp>
      <p:sp>
        <p:nvSpPr>
          <p:cNvPr id="3" name="Zástupný symbol pro obsah 2"/>
          <p:cNvSpPr>
            <a:spLocks noGrp="1"/>
          </p:cNvSpPr>
          <p:nvPr>
            <p:ph idx="1"/>
          </p:nvPr>
        </p:nvSpPr>
        <p:spPr/>
        <p:txBody>
          <a:bodyPr/>
          <a:lstStyle/>
          <a:p>
            <a:r>
              <a:rPr lang="cs-CZ" b="1" dirty="0" smtClean="0"/>
              <a:t>Eduard </a:t>
            </a:r>
            <a:r>
              <a:rPr lang="cs-CZ" b="1" dirty="0" err="1" smtClean="0"/>
              <a:t>Štorch</a:t>
            </a:r>
            <a:r>
              <a:rPr lang="cs-CZ" dirty="0" smtClean="0"/>
              <a:t> 10. dubna 1878, Ostroměř u Hořic – 25. června 1956, Praha. </a:t>
            </a:r>
            <a:r>
              <a:rPr lang="cs-CZ" dirty="0"/>
              <a:t>B</a:t>
            </a:r>
            <a:r>
              <a:rPr lang="cs-CZ" dirty="0" smtClean="0"/>
              <a:t>yl český pedagog, spisovatel a archeolog. Proslul svými povídkami a romány situovanými nejčastěji do období doby kamenné a doby bronzové. Jeho nejznámější dílo nese název </a:t>
            </a:r>
            <a:r>
              <a:rPr lang="cs-CZ" i="1" dirty="0" smtClean="0"/>
              <a:t>Lovci mamutů</a:t>
            </a:r>
            <a:r>
              <a:rPr lang="cs-CZ" dirty="0" smtClean="0"/>
              <a: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LOVCI MAMUTŮ</a:t>
            </a:r>
            <a:endParaRPr lang="cs-CZ" b="1" i="1" dirty="0"/>
          </a:p>
        </p:txBody>
      </p:sp>
      <p:sp>
        <p:nvSpPr>
          <p:cNvPr id="3" name="Zástupný symbol pro obsah 2"/>
          <p:cNvSpPr>
            <a:spLocks noGrp="1"/>
          </p:cNvSpPr>
          <p:nvPr>
            <p:ph sz="half" idx="1"/>
          </p:nvPr>
        </p:nvSpPr>
        <p:spPr/>
        <p:txBody>
          <a:bodyPr>
            <a:normAutofit fontScale="77500" lnSpcReduction="20000"/>
          </a:bodyPr>
          <a:lstStyle/>
          <a:p>
            <a:r>
              <a:rPr lang="cs-CZ" b="1" i="1" dirty="0" smtClean="0"/>
              <a:t>Lovci mamutů</a:t>
            </a:r>
            <a:r>
              <a:rPr lang="cs-CZ" dirty="0" smtClean="0"/>
              <a:t> je historický román a nejznámější literární dílo Eduarda </a:t>
            </a:r>
            <a:r>
              <a:rPr lang="cs-CZ" dirty="0" err="1" smtClean="0"/>
              <a:t>Štorcha</a:t>
            </a:r>
            <a:r>
              <a:rPr lang="cs-CZ" dirty="0" smtClean="0"/>
              <a:t>, které bylo pod tímto názvem vydáno poprvé v roce 1918. Je zasazen do starší doby kamenné na území českého státu. Popisuje putování pravěké lovecké tlupy od jejich sídla na břehu řeky Dyje u současných Dolních Věstonic až po Libeň na území dnešního hlavního města Prahy. V díle vystupují skutečné nálezy historických předmětů z doby kamenné.</a:t>
            </a:r>
            <a:endParaRPr lang="cs-CZ" dirty="0"/>
          </a:p>
        </p:txBody>
      </p:sp>
      <p:pic>
        <p:nvPicPr>
          <p:cNvPr id="5" name="Zástupný symbol pro obsah 4" descr="lovci mamutu štorch.jpg"/>
          <p:cNvPicPr>
            <a:picLocks noGrp="1" noChangeAspect="1"/>
          </p:cNvPicPr>
          <p:nvPr>
            <p:ph sz="half" idx="2"/>
          </p:nvPr>
        </p:nvPicPr>
        <p:blipFill>
          <a:blip r:embed="rId3"/>
          <a:stretch>
            <a:fillRect/>
          </a:stretch>
        </p:blipFill>
        <p:spPr>
          <a:xfrm>
            <a:off x="5214942" y="1357298"/>
            <a:ext cx="3286148" cy="4792933"/>
          </a:xfrm>
        </p:spPr>
      </p:pic>
    </p:spTree>
  </p:cSld>
  <p:clrMapOvr>
    <a:masterClrMapping/>
  </p:clrMapOvr>
  <p:transition spd="slow">
    <p:wedge/>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OSADA HAVRANŮ</a:t>
            </a:r>
            <a:endParaRPr lang="cs-CZ" b="1" i="1" dirty="0"/>
          </a:p>
        </p:txBody>
      </p:sp>
      <p:sp>
        <p:nvSpPr>
          <p:cNvPr id="3" name="Zástupný symbol pro obsah 2"/>
          <p:cNvSpPr>
            <a:spLocks noGrp="1"/>
          </p:cNvSpPr>
          <p:nvPr>
            <p:ph sz="half" idx="1"/>
          </p:nvPr>
        </p:nvSpPr>
        <p:spPr/>
        <p:txBody>
          <a:bodyPr>
            <a:normAutofit fontScale="85000" lnSpcReduction="20000"/>
          </a:bodyPr>
          <a:lstStyle/>
          <a:p>
            <a:r>
              <a:rPr lang="cs-CZ" b="1" i="1" dirty="0" smtClean="0"/>
              <a:t>Osada Havranů</a:t>
            </a:r>
            <a:r>
              <a:rPr lang="cs-CZ" dirty="0" smtClean="0"/>
              <a:t> je literární dílo Eduarda </a:t>
            </a:r>
            <a:r>
              <a:rPr lang="cs-CZ" dirty="0" err="1" smtClean="0"/>
              <a:t>Štorcha</a:t>
            </a:r>
            <a:r>
              <a:rPr lang="cs-CZ" dirty="0" smtClean="0"/>
              <a:t>, které bylo poprvé vydáno v roce 1930. Jedná se o historický román, který je zasazen do neolitu (mladší doba kamenná v pravěku, 6. tisíciletí př. n. l.) na území dnešní Prahy</a:t>
            </a:r>
            <a:r>
              <a:rPr lang="cs-CZ" dirty="0"/>
              <a:t> </a:t>
            </a:r>
            <a:r>
              <a:rPr lang="cs-CZ" dirty="0" smtClean="0"/>
              <a:t>a jejího okolí. Pojednává o přátelství i těžkém životě pastevců a zemědělců, kteří loví a střetávají se nejen s divokými zvířaty, ale i s okolními rody.</a:t>
            </a:r>
            <a:endParaRPr lang="cs-CZ" dirty="0"/>
          </a:p>
        </p:txBody>
      </p:sp>
      <p:pic>
        <p:nvPicPr>
          <p:cNvPr id="5" name="Zástupný symbol pro obsah 4" descr="osada havranů štorch.jpg"/>
          <p:cNvPicPr>
            <a:picLocks noGrp="1" noChangeAspect="1"/>
          </p:cNvPicPr>
          <p:nvPr>
            <p:ph sz="half" idx="2"/>
          </p:nvPr>
        </p:nvPicPr>
        <p:blipFill>
          <a:blip r:embed="rId3"/>
          <a:stretch>
            <a:fillRect/>
          </a:stretch>
        </p:blipFill>
        <p:spPr>
          <a:xfrm>
            <a:off x="4929190" y="1214422"/>
            <a:ext cx="3929090" cy="5251694"/>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HRDINA NIK</a:t>
            </a:r>
            <a:endParaRPr lang="cs-CZ" b="1" i="1" dirty="0"/>
          </a:p>
        </p:txBody>
      </p:sp>
      <p:sp>
        <p:nvSpPr>
          <p:cNvPr id="3" name="Zástupný symbol pro obsah 2"/>
          <p:cNvSpPr>
            <a:spLocks noGrp="1"/>
          </p:cNvSpPr>
          <p:nvPr>
            <p:ph sz="half" idx="1"/>
          </p:nvPr>
        </p:nvSpPr>
        <p:spPr/>
        <p:txBody>
          <a:bodyPr>
            <a:normAutofit fontScale="85000" lnSpcReduction="10000"/>
          </a:bodyPr>
          <a:lstStyle/>
          <a:p>
            <a:r>
              <a:rPr lang="cs-CZ" b="1" i="1" dirty="0" smtClean="0"/>
              <a:t>Hrdina Nik</a:t>
            </a:r>
            <a:r>
              <a:rPr lang="cs-CZ" dirty="0" smtClean="0"/>
              <a:t> je historický román Eduarda </a:t>
            </a:r>
            <a:r>
              <a:rPr lang="cs-CZ" dirty="0" err="1" smtClean="0"/>
              <a:t>Štorcha</a:t>
            </a:r>
            <a:r>
              <a:rPr lang="cs-CZ" dirty="0" smtClean="0"/>
              <a:t>, který byl poprvé vydán v roce 1947. Jedná se o historický román, který je zasazen do konce starověku na území českého státu z doby konce okupování Avary (okupace od roku 557) a období Sámovy říše (vzniká 623) vrcholící bitvou u </a:t>
            </a:r>
            <a:r>
              <a:rPr lang="cs-CZ" dirty="0" err="1" smtClean="0"/>
              <a:t>Wogastisburgu</a:t>
            </a:r>
            <a:r>
              <a:rPr lang="cs-CZ" dirty="0"/>
              <a:t> </a:t>
            </a:r>
            <a:r>
              <a:rPr lang="cs-CZ" dirty="0" smtClean="0"/>
              <a:t>(631</a:t>
            </a:r>
            <a:r>
              <a:rPr lang="cs-CZ" dirty="0"/>
              <a:t> </a:t>
            </a:r>
            <a:r>
              <a:rPr lang="cs-CZ" dirty="0" smtClean="0"/>
              <a:t>n. l.).</a:t>
            </a:r>
            <a:endParaRPr lang="cs-CZ" dirty="0"/>
          </a:p>
        </p:txBody>
      </p:sp>
      <p:pic>
        <p:nvPicPr>
          <p:cNvPr id="5" name="Zástupný symbol pro obsah 4" descr="HRDINA NIK ŠTORCH.jpg"/>
          <p:cNvPicPr>
            <a:picLocks noGrp="1" noChangeAspect="1"/>
          </p:cNvPicPr>
          <p:nvPr>
            <p:ph sz="half" idx="2"/>
          </p:nvPr>
        </p:nvPicPr>
        <p:blipFill>
          <a:blip r:embed="rId3"/>
          <a:stretch>
            <a:fillRect/>
          </a:stretch>
        </p:blipFill>
        <p:spPr>
          <a:xfrm>
            <a:off x="4786314" y="1357298"/>
            <a:ext cx="3643338" cy="5016742"/>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VOLÁNÍ RODU</a:t>
            </a:r>
            <a:endParaRPr lang="cs-CZ" b="1" i="1" dirty="0"/>
          </a:p>
        </p:txBody>
      </p:sp>
      <p:sp>
        <p:nvSpPr>
          <p:cNvPr id="3" name="Zástupný symbol pro obsah 2"/>
          <p:cNvSpPr>
            <a:spLocks noGrp="1"/>
          </p:cNvSpPr>
          <p:nvPr>
            <p:ph sz="half" idx="1"/>
          </p:nvPr>
        </p:nvSpPr>
        <p:spPr/>
        <p:txBody>
          <a:bodyPr>
            <a:normAutofit fontScale="92500"/>
          </a:bodyPr>
          <a:lstStyle/>
          <a:p>
            <a:r>
              <a:rPr lang="cs-CZ" b="1" i="1" dirty="0" smtClean="0"/>
              <a:t>Volání rodu</a:t>
            </a:r>
            <a:r>
              <a:rPr lang="cs-CZ" dirty="0" smtClean="0"/>
              <a:t> je historický dobrodružný román Jedná se o příběh z doby bronzové, jehož základ vychází z jednoho ze zákonů tehdejšího života: člověk, který je vyloučen z rodu nebo je jiným způsobem osamocen, sám v přírodě moc dlouho nepřežije.. </a:t>
            </a:r>
            <a:endParaRPr lang="cs-CZ" dirty="0"/>
          </a:p>
        </p:txBody>
      </p:sp>
      <p:pic>
        <p:nvPicPr>
          <p:cNvPr id="5" name="Zástupný symbol pro obsah 4" descr="volání rodu štorch.jpg"/>
          <p:cNvPicPr>
            <a:picLocks noGrp="1" noChangeAspect="1"/>
          </p:cNvPicPr>
          <p:nvPr>
            <p:ph sz="half" idx="2"/>
          </p:nvPr>
        </p:nvPicPr>
        <p:blipFill>
          <a:blip r:embed="rId3"/>
          <a:stretch>
            <a:fillRect/>
          </a:stretch>
        </p:blipFill>
        <p:spPr>
          <a:xfrm>
            <a:off x="4714876" y="1500174"/>
            <a:ext cx="3571900" cy="5027119"/>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BRONZOVÝ  POKLAD</a:t>
            </a:r>
            <a:endParaRPr lang="cs-CZ" b="1" i="1" dirty="0"/>
          </a:p>
        </p:txBody>
      </p:sp>
      <p:sp>
        <p:nvSpPr>
          <p:cNvPr id="3" name="Zástupný symbol pro obsah 2"/>
          <p:cNvSpPr>
            <a:spLocks noGrp="1"/>
          </p:cNvSpPr>
          <p:nvPr>
            <p:ph sz="half" idx="1"/>
          </p:nvPr>
        </p:nvSpPr>
        <p:spPr/>
        <p:txBody>
          <a:bodyPr>
            <a:normAutofit fontScale="70000" lnSpcReduction="20000"/>
          </a:bodyPr>
          <a:lstStyle/>
          <a:p>
            <a:r>
              <a:rPr lang="cs-CZ" b="1" smtClean="0"/>
              <a:t>BRONZOVÝ POKLAD -  </a:t>
            </a:r>
            <a:r>
              <a:rPr lang="cs-CZ" dirty="0" smtClean="0"/>
              <a:t>kniha popisuje společnost lidí žijících na našem území v době bronzové. Hrdina příběhu, Skrček z rodu Medvědů, nevyniká silou a pro malou postavu je často terčem posměchu, je ale neobyčejně bystrý a statečný. Chytrost a odvaha mu pomohou očistit památku otce neprávem nařčeného ze zločinu, najít jeho vrahy a také Medvědům vrátit dobré jméno. Na cestách s vyslancem vzdáleného rodu prožije mnoho napínavých i nebezpečných situací, často jde o holý život.</a:t>
            </a:r>
            <a:endParaRPr lang="cs-CZ" dirty="0"/>
          </a:p>
        </p:txBody>
      </p:sp>
      <p:pic>
        <p:nvPicPr>
          <p:cNvPr id="5" name="Zástupný symbol pro obsah 4" descr="BRONZOVÍ POKLAD.jpg"/>
          <p:cNvPicPr>
            <a:picLocks noGrp="1" noChangeAspect="1"/>
          </p:cNvPicPr>
          <p:nvPr>
            <p:ph sz="half" idx="2"/>
          </p:nvPr>
        </p:nvPicPr>
        <p:blipFill>
          <a:blip r:embed="rId3"/>
          <a:stretch>
            <a:fillRect/>
          </a:stretch>
        </p:blipFill>
        <p:spPr>
          <a:xfrm>
            <a:off x="4929190" y="1412781"/>
            <a:ext cx="3429024" cy="4921657"/>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ČARODĚJŮV  UČEDNÍK </a:t>
            </a:r>
            <a:endParaRPr lang="cs-CZ" b="1" i="1" dirty="0"/>
          </a:p>
        </p:txBody>
      </p:sp>
      <p:sp>
        <p:nvSpPr>
          <p:cNvPr id="3" name="Zástupný symbol pro obsah 2"/>
          <p:cNvSpPr>
            <a:spLocks noGrp="1"/>
          </p:cNvSpPr>
          <p:nvPr>
            <p:ph sz="half" idx="1"/>
          </p:nvPr>
        </p:nvSpPr>
        <p:spPr/>
        <p:txBody>
          <a:bodyPr>
            <a:normAutofit fontScale="85000" lnSpcReduction="10000"/>
          </a:bodyPr>
          <a:lstStyle/>
          <a:p>
            <a:r>
              <a:rPr lang="cs-CZ" b="1" dirty="0" smtClean="0"/>
              <a:t>ČARODĚJŮV UČEŇ  - </a:t>
            </a:r>
            <a:r>
              <a:rPr lang="cs-CZ" dirty="0" smtClean="0"/>
              <a:t>Otec </a:t>
            </a:r>
            <a:r>
              <a:rPr lang="cs-CZ" dirty="0" err="1" smtClean="0"/>
              <a:t>Větříka</a:t>
            </a:r>
            <a:r>
              <a:rPr lang="cs-CZ" dirty="0" smtClean="0"/>
              <a:t> ochuravěl, a tak mladý chlapec vyhledal pomoc u čaroděje, jenž byl v celém jejich rodě osobou váženou, aby pomohl jeho otci. Větřík však zjišťuje, že čaroděj nepomáhá, ale obelhává lidi. Vyžene sice zlé duchy z těla nemocného otce, ten ale stejně umírá. O svoji rodinu se nyní musí postarat Větřík.</a:t>
            </a:r>
            <a:endParaRPr lang="cs-CZ" dirty="0"/>
          </a:p>
        </p:txBody>
      </p:sp>
      <p:pic>
        <p:nvPicPr>
          <p:cNvPr id="5" name="Zástupný symbol pro obsah 4" descr="bmid_carodejuv-ucednik-XJM-43919.png"/>
          <p:cNvPicPr>
            <a:picLocks noGrp="1" noChangeAspect="1"/>
          </p:cNvPicPr>
          <p:nvPr>
            <p:ph sz="half" idx="2"/>
          </p:nvPr>
        </p:nvPicPr>
        <p:blipFill>
          <a:blip r:embed="rId3"/>
          <a:stretch>
            <a:fillRect/>
          </a:stretch>
        </p:blipFill>
        <p:spPr>
          <a:xfrm>
            <a:off x="5143504" y="1470446"/>
            <a:ext cx="3500462" cy="4942652"/>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i="1" dirty="0" smtClean="0"/>
              <a:t>MEČ  PROTI  MEČI</a:t>
            </a:r>
            <a:endParaRPr lang="cs-CZ" b="1" i="1" dirty="0"/>
          </a:p>
        </p:txBody>
      </p:sp>
      <p:sp>
        <p:nvSpPr>
          <p:cNvPr id="3" name="Zástupný symbol pro obsah 2"/>
          <p:cNvSpPr>
            <a:spLocks noGrp="1"/>
          </p:cNvSpPr>
          <p:nvPr>
            <p:ph sz="half" idx="1"/>
          </p:nvPr>
        </p:nvSpPr>
        <p:spPr/>
        <p:txBody>
          <a:bodyPr>
            <a:normAutofit fontScale="77500" lnSpcReduction="20000"/>
          </a:bodyPr>
          <a:lstStyle/>
          <a:p>
            <a:r>
              <a:rPr lang="cs-CZ" dirty="0" smtClean="0"/>
              <a:t>Román </a:t>
            </a:r>
            <a:r>
              <a:rPr lang="cs-CZ" b="1" dirty="0" smtClean="0"/>
              <a:t>MEČ PROT MEČI </a:t>
            </a:r>
            <a:r>
              <a:rPr lang="cs-CZ" dirty="0" smtClean="0"/>
              <a:t>- </a:t>
            </a:r>
            <a:r>
              <a:rPr lang="cs-CZ" dirty="0" smtClean="0"/>
              <a:t>napsal Eduard </a:t>
            </a:r>
            <a:r>
              <a:rPr lang="cs-CZ" dirty="0" err="1" smtClean="0"/>
              <a:t>Štorch</a:t>
            </a:r>
            <a:r>
              <a:rPr lang="cs-CZ" dirty="0" smtClean="0"/>
              <a:t> v roce 1940, tedy na začátku druhé světové války. Jeho vydání nejenže nebylo německými úřady povoleno, ale román byl dokonce i zabaven. Příběh z dob zakládání českého státu a pádu Polabských Slovanů, zachycuje zápas slovanských kmenů o státní svéprávnost s německým císařem Otou a jeho krutým pomocníkem markýzem </a:t>
            </a:r>
            <a:r>
              <a:rPr lang="cs-CZ" dirty="0" err="1" smtClean="0"/>
              <a:t>Gerem</a:t>
            </a:r>
            <a:r>
              <a:rPr lang="cs-CZ" dirty="0" smtClean="0"/>
              <a:t>, je totiž plný jinotajných narážek a nejednoznačných epizod.</a:t>
            </a:r>
            <a:endParaRPr lang="cs-CZ" dirty="0"/>
          </a:p>
        </p:txBody>
      </p:sp>
      <p:pic>
        <p:nvPicPr>
          <p:cNvPr id="5" name="Zástupný symbol pro obsah 4" descr="mec-proti-meci-85768.peg.jpg"/>
          <p:cNvPicPr>
            <a:picLocks noGrp="1" noChangeAspect="1"/>
          </p:cNvPicPr>
          <p:nvPr>
            <p:ph sz="half" idx="2"/>
          </p:nvPr>
        </p:nvPicPr>
        <p:blipFill>
          <a:blip r:embed="rId3"/>
          <a:stretch>
            <a:fillRect/>
          </a:stretch>
        </p:blipFill>
        <p:spPr>
          <a:xfrm>
            <a:off x="5214942" y="1500191"/>
            <a:ext cx="3071834" cy="4607751"/>
          </a:xfrm>
        </p:spPr>
      </p:pic>
    </p:spTree>
  </p:cSld>
  <p:clrMapOvr>
    <a:masterClrMapping/>
  </p:clrMapOvr>
  <p:transition>
    <p:wheel spokes="8"/>
    <p:sndAc>
      <p:stSnd>
        <p:snd r:embed="rId2" name="chimes.wav" builtIn="1"/>
      </p:stSnd>
    </p:sndAc>
  </p:transition>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548</Words>
  <Application>Microsoft Office PowerPoint</Application>
  <PresentationFormat>Předvádění na obrazovce (4:3)</PresentationFormat>
  <Paragraphs>19</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sady Office</vt:lpstr>
      <vt:lpstr>EDUARD ŠTORCH A JEHO KNIHY</vt:lpstr>
      <vt:lpstr>Snímek 2</vt:lpstr>
      <vt:lpstr>LOVCI MAMUTŮ</vt:lpstr>
      <vt:lpstr>OSADA HAVRANŮ</vt:lpstr>
      <vt:lpstr>HRDINA NIK</vt:lpstr>
      <vt:lpstr>VOLÁNÍ RODU</vt:lpstr>
      <vt:lpstr>BRONZOVÝ  POKLAD</vt:lpstr>
      <vt:lpstr>ČARODĚJŮV  UČEDNÍK </vt:lpstr>
      <vt:lpstr>MEČ  PROTI  MEČI</vt:lpstr>
      <vt:lpstr>MINEHAVA</vt:lpstr>
      <vt:lpstr>Snímek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EDUARD ŠTORCH A JEHO KNIHY</dc:title>
  <dc:creator>Buráci</dc:creator>
  <cp:lastModifiedBy>Buráci</cp:lastModifiedBy>
  <cp:revision>15</cp:revision>
  <dcterms:created xsi:type="dcterms:W3CDTF">2020-03-24T17:14:55Z</dcterms:created>
  <dcterms:modified xsi:type="dcterms:W3CDTF">2020-03-25T19:12:46Z</dcterms:modified>
</cp:coreProperties>
</file>