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0269076-24A4-4826-9A0D-ED120D4DA795}" type="datetimeFigureOut">
              <a:rPr lang="cs-CZ" smtClean="0"/>
              <a:t>10.04.2021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42454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369168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1786876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647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165363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00269076-24A4-4826-9A0D-ED120D4DA795}" type="datetimeFigureOut">
              <a:rPr lang="cs-CZ" smtClean="0"/>
              <a:t>10.04.2021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206787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00269076-24A4-4826-9A0D-ED120D4DA795}" type="datetimeFigureOut">
              <a:rPr lang="cs-CZ" smtClean="0"/>
              <a:t>10.04.2021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169194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0269076-24A4-4826-9A0D-ED120D4DA795}" type="datetimeFigureOut">
              <a:rPr lang="cs-CZ" smtClean="0"/>
              <a:t>10.04.2021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372407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0269076-24A4-4826-9A0D-ED120D4DA795}" type="datetimeFigureOut">
              <a:rPr lang="cs-CZ" smtClean="0"/>
              <a:t>10.04.2021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231715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0269076-24A4-4826-9A0D-ED120D4DA795}" type="datetimeFigureOut">
              <a:rPr lang="cs-CZ" smtClean="0"/>
              <a:t>10.04.2021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80165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0269076-24A4-4826-9A0D-ED120D4DA795}" type="datetimeFigureOut">
              <a:rPr lang="cs-CZ" smtClean="0"/>
              <a:t>10.04.2021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53259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405866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913795" y="2912232"/>
            <a:ext cx="5107208" cy="287896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912232"/>
            <a:ext cx="5095357" cy="287896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0269076-24A4-4826-9A0D-ED120D4DA795}" type="datetimeFigureOut">
              <a:rPr lang="cs-CZ" smtClean="0"/>
              <a:t>10.04.2021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346162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0269076-24A4-4826-9A0D-ED120D4DA795}" type="datetimeFigureOut">
              <a:rPr lang="cs-CZ" smtClean="0"/>
              <a:t>10.04.2021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339153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69076-24A4-4826-9A0D-ED120D4DA795}" type="datetimeFigureOut">
              <a:rPr lang="cs-CZ" smtClean="0"/>
              <a:t>10.04.2021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184015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104240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0269076-24A4-4826-9A0D-ED120D4DA795}" type="datetimeFigureOut">
              <a:rPr lang="cs-CZ" smtClean="0"/>
              <a:t>10.04.2021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EFDC5B0-20A0-4F16-8F9C-BC4734F3BB23}" type="slidenum">
              <a:rPr lang="cs-CZ" smtClean="0"/>
              <a:t>‹#›</a:t>
            </a:fld>
            <a:endParaRPr lang="cs-CZ"/>
          </a:p>
        </p:txBody>
      </p:sp>
    </p:spTree>
    <p:extLst>
      <p:ext uri="{BB962C8B-B14F-4D97-AF65-F5344CB8AC3E}">
        <p14:creationId xmlns:p14="http://schemas.microsoft.com/office/powerpoint/2010/main" val="419831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269076-24A4-4826-9A0D-ED120D4DA795}" type="datetimeFigureOut">
              <a:rPr lang="cs-CZ" smtClean="0"/>
              <a:t>10.04.2021</a:t>
            </a:fld>
            <a:endParaRPr lang="cs-CZ"/>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FDC5B0-20A0-4F16-8F9C-BC4734F3BB23}" type="slidenum">
              <a:rPr lang="cs-CZ" smtClean="0"/>
              <a:t>‹#›</a:t>
            </a:fld>
            <a:endParaRPr lang="cs-CZ"/>
          </a:p>
        </p:txBody>
      </p:sp>
    </p:spTree>
    <p:extLst>
      <p:ext uri="{BB962C8B-B14F-4D97-AF65-F5344CB8AC3E}">
        <p14:creationId xmlns:p14="http://schemas.microsoft.com/office/powerpoint/2010/main" val="3648314526"/>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ECC9B5-9C99-4368-AD97-385D262AFA43}"/>
              </a:ext>
            </a:extLst>
          </p:cNvPr>
          <p:cNvSpPr>
            <a:spLocks noGrp="1"/>
          </p:cNvSpPr>
          <p:nvPr>
            <p:ph type="ctrTitle"/>
          </p:nvPr>
        </p:nvSpPr>
        <p:spPr/>
        <p:txBody>
          <a:bodyPr/>
          <a:lstStyle/>
          <a:p>
            <a:r>
              <a:rPr lang="cs-CZ" dirty="0"/>
              <a:t>Naše velikonoce</a:t>
            </a:r>
          </a:p>
        </p:txBody>
      </p:sp>
      <p:sp>
        <p:nvSpPr>
          <p:cNvPr id="3" name="Podnadpis 2">
            <a:extLst>
              <a:ext uri="{FF2B5EF4-FFF2-40B4-BE49-F238E27FC236}">
                <a16:creationId xmlns:a16="http://schemas.microsoft.com/office/drawing/2014/main" id="{1B40510D-EA95-4D08-A227-9AB3631F9386}"/>
              </a:ext>
            </a:extLst>
          </p:cNvPr>
          <p:cNvSpPr>
            <a:spLocks noGrp="1"/>
          </p:cNvSpPr>
          <p:nvPr>
            <p:ph type="subTitle" idx="1"/>
          </p:nvPr>
        </p:nvSpPr>
        <p:spPr/>
        <p:txBody>
          <a:bodyPr/>
          <a:lstStyle/>
          <a:p>
            <a:r>
              <a:rPr lang="cs-CZ" dirty="0"/>
              <a:t>Ať žijí rytíři</a:t>
            </a:r>
          </a:p>
        </p:txBody>
      </p:sp>
      <p:pic>
        <p:nvPicPr>
          <p:cNvPr id="5" name="Obrázek 4">
            <a:extLst>
              <a:ext uri="{FF2B5EF4-FFF2-40B4-BE49-F238E27FC236}">
                <a16:creationId xmlns:a16="http://schemas.microsoft.com/office/drawing/2014/main" id="{99EA191C-C4EB-4A87-A4B9-B8E1009D0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36016" y="523784"/>
            <a:ext cx="2647299" cy="1985474"/>
          </a:xfrm>
          <a:prstGeom prst="rect">
            <a:avLst/>
          </a:prstGeom>
        </p:spPr>
      </p:pic>
      <p:pic>
        <p:nvPicPr>
          <p:cNvPr id="9" name="Obrázek 8">
            <a:extLst>
              <a:ext uri="{FF2B5EF4-FFF2-40B4-BE49-F238E27FC236}">
                <a16:creationId xmlns:a16="http://schemas.microsoft.com/office/drawing/2014/main" id="{6116FEA7-B9FA-4A80-BA44-05AC72F06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896" y="4530232"/>
            <a:ext cx="2130639" cy="1598439"/>
          </a:xfrm>
          <a:prstGeom prst="rect">
            <a:avLst/>
          </a:prstGeom>
        </p:spPr>
      </p:pic>
    </p:spTree>
    <p:extLst>
      <p:ext uri="{BB962C8B-B14F-4D97-AF65-F5344CB8AC3E}">
        <p14:creationId xmlns:p14="http://schemas.microsoft.com/office/powerpoint/2010/main" val="141213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B3D16-1A39-46F6-A07B-9BC1E6945D66}"/>
              </a:ext>
            </a:extLst>
          </p:cNvPr>
          <p:cNvSpPr>
            <a:spLocks noGrp="1"/>
          </p:cNvSpPr>
          <p:nvPr>
            <p:ph type="title"/>
          </p:nvPr>
        </p:nvSpPr>
        <p:spPr/>
        <p:txBody>
          <a:bodyPr/>
          <a:lstStyle/>
          <a:p>
            <a:r>
              <a:rPr lang="cs-CZ" dirty="0"/>
              <a:t>Velikonoční úkoly</a:t>
            </a:r>
          </a:p>
        </p:txBody>
      </p:sp>
      <p:sp>
        <p:nvSpPr>
          <p:cNvPr id="3" name="Zástupný symbol pro obsah 2">
            <a:extLst>
              <a:ext uri="{FF2B5EF4-FFF2-40B4-BE49-F238E27FC236}">
                <a16:creationId xmlns:a16="http://schemas.microsoft.com/office/drawing/2014/main" id="{18093FCA-BAB9-4972-ABE5-C8521574ECDB}"/>
              </a:ext>
            </a:extLst>
          </p:cNvPr>
          <p:cNvSpPr>
            <a:spLocks noGrp="1"/>
          </p:cNvSpPr>
          <p:nvPr>
            <p:ph idx="1"/>
          </p:nvPr>
        </p:nvSpPr>
        <p:spPr/>
        <p:txBody>
          <a:bodyPr>
            <a:normAutofit fontScale="70000" lnSpcReduction="20000"/>
          </a:bodyPr>
          <a:lstStyle/>
          <a:p>
            <a:pPr marL="0" indent="0">
              <a:buNone/>
            </a:pPr>
            <a:r>
              <a:rPr lang="cs-CZ" dirty="0">
                <a:effectLst/>
              </a:rPr>
              <a:t>1. Připomeňte si tradici Velikonoc. Zjistěte, jaké tradiční techniky se používaly ke zdobení kraslic. Upleťte si pomlázku, vrbové proutí můžete využít i k tvorbě jiných velikonočních dekorací.</a:t>
            </a:r>
            <a:br>
              <a:rPr lang="cs-CZ" dirty="0">
                <a:effectLst/>
              </a:rPr>
            </a:br>
            <a:br>
              <a:rPr lang="cs-CZ" dirty="0">
                <a:effectLst/>
              </a:rPr>
            </a:br>
            <a:r>
              <a:rPr lang="cs-CZ" dirty="0">
                <a:effectLst/>
              </a:rPr>
              <a:t>2. Vysejte si obilí, řeřichu nebo jiná semínka a pozorujte jejich růst. K Velikonocům patří i beránek, zamyslete se nad tím, proč právě o Velikonocích beránka pečeme, co nám vlastně připomíná? Za jakým účelem lidé ovce pěstují, jaký je užitek z tohoto zvířete?</a:t>
            </a:r>
            <a:br>
              <a:rPr lang="cs-CZ" dirty="0">
                <a:effectLst/>
              </a:rPr>
            </a:br>
            <a:br>
              <a:rPr lang="cs-CZ" dirty="0">
                <a:effectLst/>
              </a:rPr>
            </a:br>
            <a:r>
              <a:rPr lang="cs-CZ" dirty="0">
                <a:effectLst/>
              </a:rPr>
              <a:t>3. Správný rytíř musel projít náročným výcvikem, aby obstál v boji. Pojďme se společně zocelit v následujících sportovních disciplínách:</a:t>
            </a:r>
            <a:br>
              <a:rPr lang="cs-CZ" dirty="0">
                <a:effectLst/>
              </a:rPr>
            </a:br>
            <a:r>
              <a:rPr lang="cs-CZ" dirty="0">
                <a:effectLst/>
              </a:rPr>
              <a:t>Běh: Jdi si zaběhat a odhadni vzdálenost, kterou jsi uběhl. Můžeš k tomu využít i moderní aplikace či chytré hodinky. Pokus se předběhnout svého sourozence.</a:t>
            </a:r>
            <a:br>
              <a:rPr lang="cs-CZ" dirty="0">
                <a:effectLst/>
              </a:rPr>
            </a:br>
            <a:r>
              <a:rPr lang="cs-CZ" dirty="0">
                <a:effectLst/>
              </a:rPr>
              <a:t>Chůze: Naplánuj si delší procházku než obvykle. Zjisti, kolik kroků jsi ušel nebo jakou vzdálenost (počet km).</a:t>
            </a:r>
            <a:br>
              <a:rPr lang="cs-CZ" dirty="0">
                <a:effectLst/>
              </a:rPr>
            </a:br>
            <a:r>
              <a:rPr lang="cs-CZ" dirty="0">
                <a:effectLst/>
              </a:rPr>
              <a:t>Skok z místa do dálky nebo skok přes švihadlo: změř svůj skok nebo spočítej přeskoky přes švihadlo.</a:t>
            </a:r>
            <a:br>
              <a:rPr lang="cs-CZ" dirty="0">
                <a:effectLst/>
              </a:rPr>
            </a:br>
            <a:r>
              <a:rPr lang="cs-CZ" dirty="0">
                <a:effectLst/>
              </a:rPr>
              <a:t>Hod do dálky: čím jsi schopen hodit do dálky a jak daleko? Pozor! Házej tam, kde nikdo nestojí.</a:t>
            </a:r>
          </a:p>
          <a:p>
            <a:pPr marL="0" indent="0">
              <a:buNone/>
            </a:pPr>
            <a:br>
              <a:rPr lang="cs-CZ" dirty="0"/>
            </a:br>
            <a:endParaRPr lang="cs-CZ" dirty="0"/>
          </a:p>
        </p:txBody>
      </p:sp>
    </p:spTree>
    <p:extLst>
      <p:ext uri="{BB962C8B-B14F-4D97-AF65-F5344CB8AC3E}">
        <p14:creationId xmlns:p14="http://schemas.microsoft.com/office/powerpoint/2010/main" val="12827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73EF6-C044-4441-B356-3CF8FBDD1EBF}"/>
              </a:ext>
            </a:extLst>
          </p:cNvPr>
          <p:cNvSpPr>
            <a:spLocks noGrp="1"/>
          </p:cNvSpPr>
          <p:nvPr>
            <p:ph type="title"/>
          </p:nvPr>
        </p:nvSpPr>
        <p:spPr/>
        <p:txBody>
          <a:bodyPr/>
          <a:lstStyle/>
          <a:p>
            <a:r>
              <a:rPr lang="cs-CZ" dirty="0"/>
              <a:t>Tradiční velikonoční výzdoba</a:t>
            </a:r>
          </a:p>
        </p:txBody>
      </p:sp>
      <p:sp>
        <p:nvSpPr>
          <p:cNvPr id="3" name="Zástupný symbol pro obsah 2">
            <a:extLst>
              <a:ext uri="{FF2B5EF4-FFF2-40B4-BE49-F238E27FC236}">
                <a16:creationId xmlns:a16="http://schemas.microsoft.com/office/drawing/2014/main" id="{2FC9DDA1-BC8C-406D-9072-F5E7E6F3DA85}"/>
              </a:ext>
            </a:extLst>
          </p:cNvPr>
          <p:cNvSpPr>
            <a:spLocks noGrp="1"/>
          </p:cNvSpPr>
          <p:nvPr>
            <p:ph idx="1"/>
          </p:nvPr>
        </p:nvSpPr>
        <p:spPr>
          <a:xfrm>
            <a:off x="922068" y="1758522"/>
            <a:ext cx="10353762" cy="3695136"/>
          </a:xfrm>
        </p:spPr>
        <p:txBody>
          <a:bodyPr/>
          <a:lstStyle/>
          <a:p>
            <a:pPr marL="0" indent="0">
              <a:buNone/>
            </a:pPr>
            <a:r>
              <a:rPr lang="cs-CZ" dirty="0"/>
              <a:t> </a:t>
            </a:r>
            <a:r>
              <a:rPr lang="cs-CZ" b="1" dirty="0">
                <a:effectLst/>
              </a:rPr>
              <a:t>Vajíčka</a:t>
            </a:r>
            <a:r>
              <a:rPr lang="cs-CZ" dirty="0">
                <a:effectLst/>
              </a:rPr>
              <a:t> jsou odměnou pro koledníky i velikonoční dekorací, ale mají také svůj symbolický význam. Vejce znamená nový život nebo znovuzrození, v západním křesťanství symbol uzavřeného hrobu, z kterého vstal Kristus, ve východním křesťanství se barva červeného vajíčka vysvětluje jako Kristova krev…</a:t>
            </a:r>
            <a:r>
              <a:rPr lang="cs-CZ" dirty="0"/>
              <a:t>                                                                </a:t>
            </a:r>
            <a:endParaRPr lang="cs-CZ" i="1" u="sng" dirty="0"/>
          </a:p>
          <a:p>
            <a:pPr marL="0" indent="0">
              <a:buNone/>
            </a:pPr>
            <a:endParaRPr lang="cs-CZ" i="1" u="sng" dirty="0"/>
          </a:p>
          <a:p>
            <a:pPr marL="0" indent="0">
              <a:buNone/>
            </a:pPr>
            <a:endParaRPr lang="cs-CZ" i="1" dirty="0"/>
          </a:p>
        </p:txBody>
      </p:sp>
      <p:pic>
        <p:nvPicPr>
          <p:cNvPr id="5" name="Obrázek 4">
            <a:extLst>
              <a:ext uri="{FF2B5EF4-FFF2-40B4-BE49-F238E27FC236}">
                <a16:creationId xmlns:a16="http://schemas.microsoft.com/office/drawing/2014/main" id="{2D46EC3F-7D24-4A41-A6C2-F3B284957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88" y="3747730"/>
            <a:ext cx="2047789" cy="2727254"/>
          </a:xfrm>
          <a:prstGeom prst="rect">
            <a:avLst/>
          </a:prstGeom>
        </p:spPr>
      </p:pic>
      <p:pic>
        <p:nvPicPr>
          <p:cNvPr id="7" name="Obrázek 6">
            <a:extLst>
              <a:ext uri="{FF2B5EF4-FFF2-40B4-BE49-F238E27FC236}">
                <a16:creationId xmlns:a16="http://schemas.microsoft.com/office/drawing/2014/main" id="{F13A985A-6728-4A70-9FD3-D4CC15858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982" y="3747730"/>
            <a:ext cx="2273918" cy="1705928"/>
          </a:xfrm>
          <a:prstGeom prst="rect">
            <a:avLst/>
          </a:prstGeom>
        </p:spPr>
      </p:pic>
      <p:pic>
        <p:nvPicPr>
          <p:cNvPr id="9" name="Obrázek 8">
            <a:extLst>
              <a:ext uri="{FF2B5EF4-FFF2-40B4-BE49-F238E27FC236}">
                <a16:creationId xmlns:a16="http://schemas.microsoft.com/office/drawing/2014/main" id="{067EA09E-246E-4835-A131-E2136AB80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63039" y="3747730"/>
            <a:ext cx="2022740" cy="2727254"/>
          </a:xfrm>
          <a:prstGeom prst="rect">
            <a:avLst/>
          </a:prstGeom>
        </p:spPr>
      </p:pic>
      <p:pic>
        <p:nvPicPr>
          <p:cNvPr id="11" name="Obrázek 10">
            <a:extLst>
              <a:ext uri="{FF2B5EF4-FFF2-40B4-BE49-F238E27FC236}">
                <a16:creationId xmlns:a16="http://schemas.microsoft.com/office/drawing/2014/main" id="{323572F9-0C8B-45A5-AFB5-128C15CB6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9572" y="3747730"/>
            <a:ext cx="1697795" cy="2264593"/>
          </a:xfrm>
          <a:prstGeom prst="rect">
            <a:avLst/>
          </a:prstGeom>
        </p:spPr>
      </p:pic>
    </p:spTree>
    <p:extLst>
      <p:ext uri="{BB962C8B-B14F-4D97-AF65-F5344CB8AC3E}">
        <p14:creationId xmlns:p14="http://schemas.microsoft.com/office/powerpoint/2010/main" val="217860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D78BBA-7B9B-4873-939D-D0FBBE719644}"/>
              </a:ext>
            </a:extLst>
          </p:cNvPr>
          <p:cNvSpPr>
            <a:spLocks noGrp="1"/>
          </p:cNvSpPr>
          <p:nvPr>
            <p:ph type="title"/>
          </p:nvPr>
        </p:nvSpPr>
        <p:spPr>
          <a:xfrm>
            <a:off x="994299" y="609600"/>
            <a:ext cx="10273257" cy="45719"/>
          </a:xfrm>
        </p:spPr>
        <p:txBody>
          <a:bodyPr>
            <a:normAutofit fontScale="90000"/>
          </a:bodyPr>
          <a:lstStyle/>
          <a:p>
            <a:endParaRPr lang="cs-CZ" dirty="0"/>
          </a:p>
        </p:txBody>
      </p:sp>
      <p:sp>
        <p:nvSpPr>
          <p:cNvPr id="3" name="Zástupný symbol pro obsah 2">
            <a:extLst>
              <a:ext uri="{FF2B5EF4-FFF2-40B4-BE49-F238E27FC236}">
                <a16:creationId xmlns:a16="http://schemas.microsoft.com/office/drawing/2014/main" id="{1D5F21C8-F902-4E0E-9EDC-1972CF7BF036}"/>
              </a:ext>
            </a:extLst>
          </p:cNvPr>
          <p:cNvSpPr>
            <a:spLocks noGrp="1"/>
          </p:cNvSpPr>
          <p:nvPr>
            <p:ph idx="1"/>
          </p:nvPr>
        </p:nvSpPr>
        <p:spPr>
          <a:xfrm>
            <a:off x="692458" y="655319"/>
            <a:ext cx="10575099" cy="5896401"/>
          </a:xfrm>
        </p:spPr>
        <p:txBody>
          <a:bodyPr/>
          <a:lstStyle/>
          <a:p>
            <a:pPr marL="0" indent="0">
              <a:buNone/>
            </a:pPr>
            <a:r>
              <a:rPr lang="cs-CZ" dirty="0">
                <a:effectLst/>
              </a:rPr>
              <a:t>Pokud jste někdy přemýšleli nad tím, kde se v křesťanských svátcích vzalo šlehání dívek a žen vrbovým proutím, pak vězte, že tento zvyk tu byl dříve než křesťanství. Pro naše pohanské předky byla pomlázka důležitou součástí jarních oslav, na rozdíl od dneška se však šlehali všichni – muži i ženy, mladí i staří. Pomlázky byly a dodnes jsou zhotovovány z vrbového proutí, což jen dokazuje význam tohoto stromu pro staré Slovany.</a:t>
            </a:r>
            <a:endParaRPr lang="cs-CZ" i="1" u="sng" dirty="0"/>
          </a:p>
        </p:txBody>
      </p:sp>
      <p:pic>
        <p:nvPicPr>
          <p:cNvPr id="5" name="Obrázek 4">
            <a:extLst>
              <a:ext uri="{FF2B5EF4-FFF2-40B4-BE49-F238E27FC236}">
                <a16:creationId xmlns:a16="http://schemas.microsoft.com/office/drawing/2014/main" id="{47EC21A7-FC7F-4166-B3C8-C6F452CCA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3" y="2663204"/>
            <a:ext cx="2949547" cy="3934235"/>
          </a:xfrm>
          <a:prstGeom prst="rect">
            <a:avLst/>
          </a:prstGeom>
        </p:spPr>
      </p:pic>
      <p:pic>
        <p:nvPicPr>
          <p:cNvPr id="7" name="Obrázek 6">
            <a:extLst>
              <a:ext uri="{FF2B5EF4-FFF2-40B4-BE49-F238E27FC236}">
                <a16:creationId xmlns:a16="http://schemas.microsoft.com/office/drawing/2014/main" id="{0D199C09-90ED-4B86-88EB-DA9279E2D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043" y="2665453"/>
            <a:ext cx="6286600" cy="3537228"/>
          </a:xfrm>
          <a:prstGeom prst="rect">
            <a:avLst/>
          </a:prstGeom>
        </p:spPr>
      </p:pic>
    </p:spTree>
    <p:extLst>
      <p:ext uri="{BB962C8B-B14F-4D97-AF65-F5344CB8AC3E}">
        <p14:creationId xmlns:p14="http://schemas.microsoft.com/office/powerpoint/2010/main" val="233068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387A8-578B-438E-BCFE-DE39EBFA9161}"/>
              </a:ext>
            </a:extLst>
          </p:cNvPr>
          <p:cNvSpPr>
            <a:spLocks noGrp="1"/>
          </p:cNvSpPr>
          <p:nvPr>
            <p:ph type="title"/>
          </p:nvPr>
        </p:nvSpPr>
        <p:spPr>
          <a:xfrm>
            <a:off x="913795" y="609600"/>
            <a:ext cx="10353761" cy="45719"/>
          </a:xfrm>
        </p:spPr>
        <p:txBody>
          <a:bodyPr>
            <a:normAutofit fontScale="90000"/>
          </a:bodyPr>
          <a:lstStyle/>
          <a:p>
            <a:endParaRPr lang="cs-CZ" dirty="0"/>
          </a:p>
        </p:txBody>
      </p:sp>
      <p:sp>
        <p:nvSpPr>
          <p:cNvPr id="3" name="Zástupný symbol pro obsah 2">
            <a:extLst>
              <a:ext uri="{FF2B5EF4-FFF2-40B4-BE49-F238E27FC236}">
                <a16:creationId xmlns:a16="http://schemas.microsoft.com/office/drawing/2014/main" id="{EEC49AEF-236D-402F-8E97-8E2D03FE5A88}"/>
              </a:ext>
            </a:extLst>
          </p:cNvPr>
          <p:cNvSpPr>
            <a:spLocks noGrp="1"/>
          </p:cNvSpPr>
          <p:nvPr>
            <p:ph idx="1"/>
          </p:nvPr>
        </p:nvSpPr>
        <p:spPr>
          <a:xfrm>
            <a:off x="994299" y="870012"/>
            <a:ext cx="10273258" cy="4921188"/>
          </a:xfrm>
        </p:spPr>
        <p:txBody>
          <a:bodyPr/>
          <a:lstStyle/>
          <a:p>
            <a:pPr marL="0" indent="0">
              <a:buNone/>
            </a:pPr>
            <a:r>
              <a:rPr lang="cs-CZ" dirty="0">
                <a:effectLst/>
              </a:rPr>
              <a:t>V křesťanství beránek symbolizuje památku na Ježíše Krista, který byl právě jako nevinný, čistý a poslušný beránek obětován. Dnes beránek symbolizuje příchod jara a Velikonoce. </a:t>
            </a:r>
          </a:p>
          <a:p>
            <a:pPr marL="0" indent="0">
              <a:buNone/>
            </a:pPr>
            <a:r>
              <a:rPr lang="cs-CZ" dirty="0">
                <a:effectLst/>
              </a:rPr>
              <a:t>Někteří z nás upekli i moc pěkné velikonoční perníčky </a:t>
            </a:r>
            <a:r>
              <a:rPr lang="cs-CZ" dirty="0">
                <a:effectLst/>
                <a:sym typeface="Wingdings" panose="05000000000000000000" pitchFamily="2" charset="2"/>
              </a:rPr>
              <a:t>.</a:t>
            </a:r>
            <a:br>
              <a:rPr lang="cs-CZ" dirty="0"/>
            </a:br>
            <a:endParaRPr lang="cs-CZ" dirty="0"/>
          </a:p>
        </p:txBody>
      </p:sp>
      <p:pic>
        <p:nvPicPr>
          <p:cNvPr id="5" name="Obrázek 4">
            <a:extLst>
              <a:ext uri="{FF2B5EF4-FFF2-40B4-BE49-F238E27FC236}">
                <a16:creationId xmlns:a16="http://schemas.microsoft.com/office/drawing/2014/main" id="{950DB6ED-E308-47A9-9096-9249231D5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119" y="2672178"/>
            <a:ext cx="2939915" cy="3963879"/>
          </a:xfrm>
          <a:prstGeom prst="rect">
            <a:avLst/>
          </a:prstGeom>
        </p:spPr>
      </p:pic>
      <p:pic>
        <p:nvPicPr>
          <p:cNvPr id="7" name="Obrázek 6">
            <a:extLst>
              <a:ext uri="{FF2B5EF4-FFF2-40B4-BE49-F238E27FC236}">
                <a16:creationId xmlns:a16="http://schemas.microsoft.com/office/drawing/2014/main" id="{BF6FD1BD-2F66-4213-8938-92B0D2B44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003" y="2672178"/>
            <a:ext cx="3013316" cy="4019292"/>
          </a:xfrm>
          <a:prstGeom prst="rect">
            <a:avLst/>
          </a:prstGeom>
        </p:spPr>
      </p:pic>
      <p:pic>
        <p:nvPicPr>
          <p:cNvPr id="9" name="Obrázek 8">
            <a:extLst>
              <a:ext uri="{FF2B5EF4-FFF2-40B4-BE49-F238E27FC236}">
                <a16:creationId xmlns:a16="http://schemas.microsoft.com/office/drawing/2014/main" id="{C4D6109E-0751-42DE-87C3-09256797D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88" y="2699884"/>
            <a:ext cx="2939915" cy="3963880"/>
          </a:xfrm>
          <a:prstGeom prst="rect">
            <a:avLst/>
          </a:prstGeom>
        </p:spPr>
      </p:pic>
    </p:spTree>
    <p:extLst>
      <p:ext uri="{BB962C8B-B14F-4D97-AF65-F5344CB8AC3E}">
        <p14:creationId xmlns:p14="http://schemas.microsoft.com/office/powerpoint/2010/main" val="239732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74B5F3-77E6-4FC6-BD06-E161C809AD06}"/>
              </a:ext>
            </a:extLst>
          </p:cNvPr>
          <p:cNvSpPr>
            <a:spLocks noGrp="1"/>
          </p:cNvSpPr>
          <p:nvPr>
            <p:ph type="title"/>
          </p:nvPr>
        </p:nvSpPr>
        <p:spPr/>
        <p:txBody>
          <a:bodyPr/>
          <a:lstStyle/>
          <a:p>
            <a:r>
              <a:rPr lang="cs-CZ" dirty="0"/>
              <a:t>Pěstování jarního osení</a:t>
            </a:r>
          </a:p>
        </p:txBody>
      </p:sp>
      <p:sp>
        <p:nvSpPr>
          <p:cNvPr id="3" name="Zástupný symbol pro obsah 2">
            <a:extLst>
              <a:ext uri="{FF2B5EF4-FFF2-40B4-BE49-F238E27FC236}">
                <a16:creationId xmlns:a16="http://schemas.microsoft.com/office/drawing/2014/main" id="{4F4BD0E1-C88A-41FE-85F5-E5BA7AF1C364}"/>
              </a:ext>
            </a:extLst>
          </p:cNvPr>
          <p:cNvSpPr>
            <a:spLocks noGrp="1"/>
          </p:cNvSpPr>
          <p:nvPr>
            <p:ph idx="1"/>
          </p:nvPr>
        </p:nvSpPr>
        <p:spPr>
          <a:xfrm>
            <a:off x="763480" y="1553592"/>
            <a:ext cx="11114842" cy="5140171"/>
          </a:xfrm>
        </p:spPr>
        <p:txBody>
          <a:bodyPr/>
          <a:lstStyle/>
          <a:p>
            <a:pPr marL="0" indent="0">
              <a:buNone/>
            </a:pPr>
            <a:r>
              <a:rPr lang="cs-CZ" b="1" dirty="0">
                <a:effectLst/>
              </a:rPr>
              <a:t>Vysévání obilí</a:t>
            </a:r>
            <a:r>
              <a:rPr lang="cs-CZ" dirty="0">
                <a:effectLst/>
              </a:rPr>
              <a:t> symbolizuje začátek jara a tím i zemědělských prací. V současnosti se ale vysévá už před Velikonocemi spíš tráva nebo případně nějaké obilí do nízké misky s hlínou, vzklíčené – ideálně krátce před velikonočními svátky – se pak zdobí kraslicemi. My jsme seli hlavně obilí a řeřichu. Moc se nám to podařilo </a:t>
            </a:r>
            <a:r>
              <a:rPr lang="cs-CZ" dirty="0">
                <a:effectLst/>
                <a:sym typeface="Wingdings" panose="05000000000000000000" pitchFamily="2" charset="2"/>
              </a:rPr>
              <a:t>.</a:t>
            </a:r>
          </a:p>
          <a:p>
            <a:endParaRPr lang="cs-CZ" dirty="0"/>
          </a:p>
        </p:txBody>
      </p:sp>
      <p:pic>
        <p:nvPicPr>
          <p:cNvPr id="5" name="Obrázek 4">
            <a:extLst>
              <a:ext uri="{FF2B5EF4-FFF2-40B4-BE49-F238E27FC236}">
                <a16:creationId xmlns:a16="http://schemas.microsoft.com/office/drawing/2014/main" id="{349D08D0-5004-4575-92B9-A80353891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3429000"/>
            <a:ext cx="2960995" cy="2221384"/>
          </a:xfrm>
          <a:prstGeom prst="rect">
            <a:avLst/>
          </a:prstGeom>
        </p:spPr>
      </p:pic>
      <p:pic>
        <p:nvPicPr>
          <p:cNvPr id="7" name="Obrázek 6">
            <a:extLst>
              <a:ext uri="{FF2B5EF4-FFF2-40B4-BE49-F238E27FC236}">
                <a16:creationId xmlns:a16="http://schemas.microsoft.com/office/drawing/2014/main" id="{C51D952C-773A-45EA-8133-A3DE783E0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782" y="3407338"/>
            <a:ext cx="2166432" cy="2889682"/>
          </a:xfrm>
          <a:prstGeom prst="rect">
            <a:avLst/>
          </a:prstGeom>
        </p:spPr>
      </p:pic>
      <p:pic>
        <p:nvPicPr>
          <p:cNvPr id="9" name="Obrázek 8">
            <a:extLst>
              <a:ext uri="{FF2B5EF4-FFF2-40B4-BE49-F238E27FC236}">
                <a16:creationId xmlns:a16="http://schemas.microsoft.com/office/drawing/2014/main" id="{9B1CA6DA-4628-4455-8A02-633DB413F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206" y="3429000"/>
            <a:ext cx="2143208" cy="2889682"/>
          </a:xfrm>
          <a:prstGeom prst="rect">
            <a:avLst/>
          </a:prstGeom>
        </p:spPr>
      </p:pic>
      <p:pic>
        <p:nvPicPr>
          <p:cNvPr id="11" name="Obrázek 10">
            <a:extLst>
              <a:ext uri="{FF2B5EF4-FFF2-40B4-BE49-F238E27FC236}">
                <a16:creationId xmlns:a16="http://schemas.microsoft.com/office/drawing/2014/main" id="{363BD843-245D-422E-AC48-CF17212FB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547" y="3461495"/>
            <a:ext cx="2872093" cy="2154688"/>
          </a:xfrm>
          <a:prstGeom prst="rect">
            <a:avLst/>
          </a:prstGeom>
        </p:spPr>
      </p:pic>
    </p:spTree>
    <p:extLst>
      <p:ext uri="{BB962C8B-B14F-4D97-AF65-F5344CB8AC3E}">
        <p14:creationId xmlns:p14="http://schemas.microsoft.com/office/powerpoint/2010/main" val="213849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C903D-B537-42F4-A838-7D2388683AE8}"/>
              </a:ext>
            </a:extLst>
          </p:cNvPr>
          <p:cNvSpPr>
            <a:spLocks noGrp="1"/>
          </p:cNvSpPr>
          <p:nvPr>
            <p:ph type="title"/>
          </p:nvPr>
        </p:nvSpPr>
        <p:spPr>
          <a:xfrm>
            <a:off x="905523" y="609600"/>
            <a:ext cx="10362034" cy="1352365"/>
          </a:xfrm>
        </p:spPr>
        <p:txBody>
          <a:bodyPr/>
          <a:lstStyle/>
          <a:p>
            <a:r>
              <a:rPr lang="cs-CZ" dirty="0"/>
              <a:t>Velikonoční sportování</a:t>
            </a:r>
          </a:p>
        </p:txBody>
      </p:sp>
      <p:sp>
        <p:nvSpPr>
          <p:cNvPr id="3" name="Zástupný symbol pro obsah 2">
            <a:extLst>
              <a:ext uri="{FF2B5EF4-FFF2-40B4-BE49-F238E27FC236}">
                <a16:creationId xmlns:a16="http://schemas.microsoft.com/office/drawing/2014/main" id="{6F2E28CB-5118-4612-8269-9F5F584B64C9}"/>
              </a:ext>
            </a:extLst>
          </p:cNvPr>
          <p:cNvSpPr>
            <a:spLocks noGrp="1"/>
          </p:cNvSpPr>
          <p:nvPr>
            <p:ph idx="1"/>
          </p:nvPr>
        </p:nvSpPr>
        <p:spPr>
          <a:xfrm>
            <a:off x="932157" y="2087185"/>
            <a:ext cx="10441934" cy="4224837"/>
          </a:xfrm>
        </p:spPr>
        <p:txBody>
          <a:bodyPr>
            <a:normAutofit fontScale="85000" lnSpcReduction="20000"/>
          </a:bodyPr>
          <a:lstStyle/>
          <a:p>
            <a:pPr marL="0" indent="0">
              <a:buNone/>
            </a:pPr>
            <a:r>
              <a:rPr lang="cs-CZ" dirty="0"/>
              <a:t>I tohoto úkolu jsem se ujali velmi zodpovědně a i když nad staršími sourozenci ještě nevyhráváme, dobrou náladu a chuť do sportu nám to nekazí </a:t>
            </a:r>
            <a:r>
              <a:rPr lang="cs-CZ" dirty="0">
                <a:sym typeface="Wingdings" panose="05000000000000000000" pitchFamily="2" charset="2"/>
              </a:rPr>
              <a:t>. Vždyť pravý rytíř musí nést i případnou </a:t>
            </a:r>
            <a:r>
              <a:rPr lang="cs-CZ">
                <a:sym typeface="Wingdings" panose="05000000000000000000" pitchFamily="2" charset="2"/>
              </a:rPr>
              <a:t>prohru statečně.</a:t>
            </a:r>
            <a:endParaRPr lang="cs-CZ" dirty="0"/>
          </a:p>
          <a:p>
            <a:pPr marL="0" indent="0">
              <a:buNone/>
            </a:pPr>
            <a:r>
              <a:rPr lang="cs-CZ" i="1" dirty="0"/>
              <a:t>Patrik:</a:t>
            </a:r>
          </a:p>
          <a:p>
            <a:pPr marL="0" indent="0">
              <a:buNone/>
            </a:pPr>
            <a:r>
              <a:rPr lang="cs-CZ" dirty="0"/>
              <a:t>„</a:t>
            </a:r>
            <a:r>
              <a:rPr lang="cs-CZ" dirty="0">
                <a:effectLst/>
              </a:rPr>
              <a:t> Na louce jsem si dal závod se starším </a:t>
            </a:r>
            <a:r>
              <a:rPr lang="cs-CZ" dirty="0" err="1">
                <a:effectLst/>
              </a:rPr>
              <a:t>bráchou</a:t>
            </a:r>
            <a:r>
              <a:rPr lang="cs-CZ" dirty="0">
                <a:effectLst/>
              </a:rPr>
              <a:t> </a:t>
            </a:r>
            <a:r>
              <a:rPr lang="cs-CZ" dirty="0" err="1">
                <a:effectLst/>
              </a:rPr>
              <a:t>Domíkem,ještě</a:t>
            </a:r>
            <a:r>
              <a:rPr lang="cs-CZ" dirty="0">
                <a:effectLst/>
              </a:rPr>
              <a:t> ho ale nedoženu, je větší a rychlejší. V lese jsem zkoušel do dálky házet kamínky a šišky a na zahradě potom míč, v lese mi to ale bavilo víc.“</a:t>
            </a:r>
          </a:p>
          <a:p>
            <a:pPr marL="0" indent="0">
              <a:buNone/>
            </a:pPr>
            <a:endParaRPr lang="cs-CZ" dirty="0">
              <a:effectLst/>
            </a:endParaRPr>
          </a:p>
          <a:p>
            <a:pPr marL="0" indent="0">
              <a:buNone/>
            </a:pPr>
            <a:r>
              <a:rPr lang="cs-CZ" i="1" dirty="0">
                <a:effectLst/>
              </a:rPr>
              <a:t>Mareček:</a:t>
            </a:r>
          </a:p>
          <a:p>
            <a:pPr marL="0" indent="0">
              <a:buNone/>
            </a:pPr>
            <a:r>
              <a:rPr lang="cs-CZ" dirty="0">
                <a:effectLst/>
              </a:rPr>
              <a:t>„ </a:t>
            </a:r>
            <a:br>
              <a:rPr lang="cs-CZ" dirty="0">
                <a:effectLst/>
              </a:rPr>
            </a:br>
            <a:r>
              <a:rPr lang="cs-CZ" dirty="0">
                <a:effectLst/>
              </a:rPr>
              <a:t>S Míšou, maminkou a tatínkem jsme šli na dlouhou procházku na Háje. Cestou tam jsme šli přes les a louky. Cesta zpátky byla kratší, protože jsme seběhli po poli do </a:t>
            </a:r>
            <a:r>
              <a:rPr lang="cs-CZ" dirty="0" err="1">
                <a:effectLst/>
              </a:rPr>
              <a:t>Oseka</a:t>
            </a:r>
            <a:r>
              <a:rPr lang="cs-CZ" dirty="0">
                <a:effectLst/>
              </a:rPr>
              <a:t> a poté po silnici zpět. Ušli jsme 10 km.  V běhu jsem závodil s Míšou na zahradě, bohužel ještě pořád vyhrává starší sestra Míša. Hod jsem trénoval s tatím na zahradě. Házíme si s házenkářským míčem. </a:t>
            </a:r>
            <a:endParaRPr lang="cs-CZ" b="1" dirty="0">
              <a:effectLst/>
            </a:endParaRPr>
          </a:p>
          <a:p>
            <a:pPr marL="0" indent="0">
              <a:buNone/>
            </a:pPr>
            <a:endParaRPr lang="cs-CZ" dirty="0"/>
          </a:p>
        </p:txBody>
      </p:sp>
    </p:spTree>
    <p:extLst>
      <p:ext uri="{BB962C8B-B14F-4D97-AF65-F5344CB8AC3E}">
        <p14:creationId xmlns:p14="http://schemas.microsoft.com/office/powerpoint/2010/main" val="418327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TM04033921[[fn=Damašek]]</Template>
  <TotalTime>126</TotalTime>
  <Words>635</Words>
  <Application>Microsoft Office PowerPoint</Application>
  <PresentationFormat>Širokoúhlá obrazovka</PresentationFormat>
  <Paragraphs>19</Paragraphs>
  <Slides>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Arial</vt:lpstr>
      <vt:lpstr>Bookman Old Style</vt:lpstr>
      <vt:lpstr>Rockwell</vt:lpstr>
      <vt:lpstr>Wingdings</vt:lpstr>
      <vt:lpstr>Damask</vt:lpstr>
      <vt:lpstr>Naše velikonoce</vt:lpstr>
      <vt:lpstr>Velikonoční úkoly</vt:lpstr>
      <vt:lpstr>Tradiční velikonoční výzdoba</vt:lpstr>
      <vt:lpstr>Prezentace aplikace PowerPoint</vt:lpstr>
      <vt:lpstr>Prezentace aplikace PowerPoint</vt:lpstr>
      <vt:lpstr>Pěstování jarního osení</vt:lpstr>
      <vt:lpstr>Velikonoční sportování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Naše velikonoce</dc:title>
  <dc:creator>pc</dc:creator>
  <cp:lastModifiedBy>pc</cp:lastModifiedBy>
  <cp:revision>33</cp:revision>
  <dcterms:created xsi:type="dcterms:W3CDTF">2021-04-10T05:53:53Z</dcterms:created>
  <dcterms:modified xsi:type="dcterms:W3CDTF">2021-04-10T08:00:25Z</dcterms:modified>
</cp:coreProperties>
</file>